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4"/>
  </p:sldMasterIdLst>
  <p:notesMasterIdLst>
    <p:notesMasterId r:id="rId17"/>
  </p:notesMasterIdLst>
  <p:sldIdLst>
    <p:sldId id="298" r:id="rId5"/>
    <p:sldId id="285" r:id="rId6"/>
    <p:sldId id="297" r:id="rId7"/>
    <p:sldId id="360" r:id="rId8"/>
    <p:sldId id="361" r:id="rId9"/>
    <p:sldId id="337" r:id="rId10"/>
    <p:sldId id="366" r:id="rId11"/>
    <p:sldId id="338" r:id="rId12"/>
    <p:sldId id="339" r:id="rId13"/>
    <p:sldId id="340" r:id="rId14"/>
    <p:sldId id="364" r:id="rId15"/>
    <p:sldId id="3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CC3300"/>
    <a:srgbClr val="CD3300"/>
    <a:srgbClr val="000000"/>
    <a:srgbClr val="8FFF8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68450" autoAdjust="0"/>
  </p:normalViewPr>
  <p:slideViewPr>
    <p:cSldViewPr>
      <p:cViewPr>
        <p:scale>
          <a:sx n="81" d="100"/>
          <a:sy n="81" d="100"/>
        </p:scale>
        <p:origin x="-108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D98BB-8FA3-4DE9-813F-92BBCC28CE47}" type="datetimeFigureOut">
              <a:rPr lang="en-GB" smtClean="0"/>
              <a:pPr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03E2-85B3-4D74-A003-2D8A13A2E2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519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81000" y="6452616"/>
            <a:ext cx="3657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Hydraulics &amp; Hydraulic Machines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381000" y="6324600"/>
            <a:ext cx="3657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Hydraulics &amp; Hydraulic Machines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9/10/2021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9/10/2021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6705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HYDRAULICS &amp; HYDRAULIC MACHINES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6705600" cy="5334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0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Angular Momentum Principle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8150225" y="60102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AutoShape 143" descr="http://www.codecogs.com/users/23287/Intro-to-Turbines-00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349567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57912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1"/>
            <a:ext cx="4648200" cy="12287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22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 jet of water impinges a curved plate with a velocity of 20 m/s making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 angle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20o with the direction of motion of vane at inlet and leaves at 130o 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direction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motion at outlet. The vane is moving with a velocity of 10 m/s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Compute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i) Vane angles, so that water enters and leaves without shock.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ii) Work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done/s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jet of water having a velocity of 35 m/s strikes a series of radial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curved vanes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mounted on a wheel. The wheel has 200 rpm. The jet makes 20o with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tangent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wheel at inlet and leaves the wheel with a velocity of 5 m/s at 130o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tangent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the wheel at outlet. The diameters of wheel are 1 m and 0.5 m.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Find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Vane angles at inlet and outlet for radially outward flow turbine.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ii) Work done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iii) Efficiency of the system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194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concept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Angular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momentum principle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the force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exerted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stationary curved vane by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jet striking at its centre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the force exerted on a stationary curved vane by a jet striking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tangentially at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expression for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done and efficiency of a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striking centrally 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series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mounted on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wheel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 expression for work done and efficiency of a jet on a series of curved vanes mounted radially on a wheel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89557" l="2128" r="100000">
                        <a14:foregroundMark x1="69149" y1="38608" x2="68617" y2="40190"/>
                        <a14:foregroundMark x1="72340" y1="47785" x2="76064" y2="56013"/>
                        <a14:foregroundMark x1="57447" y1="74367" x2="55319" y2="83861"/>
                        <a14:backgroundMark x1="64362" y1="87025" x2="59043" y2="90190"/>
                      </a14:backgroundRemoval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9000" y="228600"/>
            <a:ext cx="1554815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778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7620000" cy="21336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4: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Impact of jet on CURVED vanes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81600"/>
            <a:ext cx="6705600" cy="533400"/>
          </a:xfrm>
        </p:spPr>
        <p:txBody>
          <a:bodyPr/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unit, you will learn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on a stationary curved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vane by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jet striking at the centre 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on a stationary curved vane by jet striking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tangentially at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triangles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Font typeface="Arial" pitchFamily="34" charset="0"/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by jet on a series of curved vanes on a wheel</a:t>
            </a:r>
          </a:p>
          <a:p>
            <a:pPr marL="514350" indent="-514350">
              <a:buClr>
                <a:schemeClr val="bg2">
                  <a:lumMod val="25000"/>
                </a:schemeClr>
              </a:buClr>
              <a:buAutoNum type="arabicPeriod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bg2">
                  <a:lumMod val="25000"/>
                </a:schemeClr>
              </a:buCl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990600"/>
          </a:xfrm>
        </p:spPr>
        <p:txBody>
          <a:bodyPr>
            <a:noAutofit/>
          </a:bodyPr>
          <a:lstStyle/>
          <a:p>
            <a:pPr marL="514350" indent="-514350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on a stationary curved vane by jet striking at the centre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57350"/>
            <a:ext cx="6019800" cy="44386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9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33400"/>
            <a:ext cx="7772400" cy="1142999"/>
          </a:xfrm>
        </p:spPr>
        <p:txBody>
          <a:bodyPr>
            <a:noAutofit/>
          </a:bodyPr>
          <a:lstStyle/>
          <a:p>
            <a:pPr marL="514350" indent="-514350"/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 exerted on a stationary curved vane by jet striking tangentially at the tip 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9274"/>
            <a:ext cx="6934200" cy="4810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72D0A-81DB-4D91-9A0F-CF631CE4C2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CIVIL Dept. BGSIT.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3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Concept of Velocity triangle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81137"/>
            <a:ext cx="6400800" cy="44624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48800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51816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done by the jet on a curved vane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55626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57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Autofit/>
          </a:bodyPr>
          <a:lstStyle/>
          <a:p>
            <a:pPr marL="514350" indent="-514350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jet 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series of curved vanes on a wheel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010400" cy="45719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1899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noFill/>
          <a:ln/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3470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>
            <a:noAutofit/>
          </a:bodyPr>
          <a:lstStyle/>
          <a:p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jet on a series of curved vanes on a wheel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7937500" y="5108575"/>
            <a:ext cx="361950" cy="1076325"/>
            <a:chOff x="4918" y="3482"/>
            <a:chExt cx="228" cy="678"/>
          </a:xfrm>
        </p:grpSpPr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V="1">
              <a:off x="5024" y="3792"/>
              <a:ext cx="0" cy="368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4918" y="348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 type="none" w="lg" len="med"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solidFill>
                    <a:schemeClr val="folHlink"/>
                  </a:solidFill>
                </a:rPr>
                <a:t>y</a:t>
              </a:r>
            </a:p>
          </p:txBody>
        </p:sp>
      </p:grpSp>
      <p:sp>
        <p:nvSpPr>
          <p:cNvPr id="22547" name="Freeform 19"/>
          <p:cNvSpPr>
            <a:spLocks/>
          </p:cNvSpPr>
          <p:nvPr/>
        </p:nvSpPr>
        <p:spPr bwMode="auto">
          <a:xfrm>
            <a:off x="6688138" y="6270625"/>
            <a:ext cx="2271712" cy="314325"/>
          </a:xfrm>
          <a:custGeom>
            <a:avLst/>
            <a:gdLst>
              <a:gd name="T0" fmla="*/ 0 w 1431"/>
              <a:gd name="T1" fmla="*/ 198 h 198"/>
              <a:gd name="T2" fmla="*/ 559 w 1431"/>
              <a:gd name="T3" fmla="*/ 198 h 198"/>
              <a:gd name="T4" fmla="*/ 559 w 1431"/>
              <a:gd name="T5" fmla="*/ 0 h 198"/>
              <a:gd name="T6" fmla="*/ 1431 w 1431"/>
              <a:gd name="T7" fmla="*/ 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1" h="198">
                <a:moveTo>
                  <a:pt x="0" y="198"/>
                </a:moveTo>
                <a:lnTo>
                  <a:pt x="559" y="198"/>
                </a:lnTo>
                <a:lnTo>
                  <a:pt x="559" y="0"/>
                </a:lnTo>
                <a:lnTo>
                  <a:pt x="1431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47800"/>
            <a:ext cx="3190875" cy="25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100" y="1169988"/>
            <a:ext cx="5638800" cy="44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4900" y="3971924"/>
            <a:ext cx="2425700" cy="82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CIVIL Dept. BGSIT.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6960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04D22444460409AF20E1B8DEF6BDD" ma:contentTypeVersion="13" ma:contentTypeDescription="Create a new document." ma:contentTypeScope="" ma:versionID="a46b3180d8e58b53b3d8e32cdb1cf0c9">
  <xsd:schema xmlns:xsd="http://www.w3.org/2001/XMLSchema" xmlns:p="http://schemas.microsoft.com/office/2006/metadata/properties" xmlns:ns2="ac8c5154-dc0f-4482-93f4-b39836147c85" targetNamespace="http://schemas.microsoft.com/office/2006/metadata/properties" ma:root="true" ma:fieldsID="cc5a4a1d0f6f51ce6ac36fcfcdaa367e" ns2:_="">
    <xsd:import namespace="ac8c5154-dc0f-4482-93f4-b39836147c85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Version_x0020_No_x002e_" minOccurs="0"/>
                <xsd:element ref="ns2:Status" minOccurs="0"/>
                <xsd:element ref="ns2:Sub_x0020_Status" minOccurs="0"/>
                <xsd:element ref="ns2:Comments" minOccurs="0"/>
                <xsd:element ref="ns2:Assigned_x0020_To0" minOccurs="0"/>
                <xsd:element ref="ns2:Author0" minOccurs="0"/>
                <xsd:element ref="ns2:Internal_x0020_SME_x0020_Reviewer" minOccurs="0"/>
                <xsd:element ref="ns2:Planned_x0020_Start_x0020_Date" minOccurs="0"/>
                <xsd:element ref="ns2:Planned_x0020_Completion_x0020_Date" minOccurs="0"/>
                <xsd:element ref="ns2:Actual_x0020_Start_x0020_Date" minOccurs="0"/>
                <xsd:element ref="ns2:Actual_x0020_Completion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c8c5154-dc0f-4482-93f4-b39836147c85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CourseBook"/>
          <xsd:enumeration value="Workbook"/>
          <xsd:enumeration value="Handout"/>
          <xsd:enumeration value="Recap"/>
          <xsd:enumeration value="Worksheet"/>
          <xsd:enumeration value="Reference Doc"/>
          <xsd:enumeration value="PPT"/>
          <xsd:enumeration value="Session Plan"/>
          <xsd:enumeration value="Caselet"/>
          <xsd:enumeration value="Activity"/>
          <xsd:enumeration value="Inventory"/>
          <xsd:enumeration value="Rubrics"/>
          <xsd:enumeration value="Assignment"/>
          <xsd:enumeration value="Quiz"/>
          <xsd:enumeration value="InstructorGuide"/>
          <xsd:enumeration value="Video"/>
          <xsd:enumeration value="Audio"/>
          <xsd:enumeration value="Simulation"/>
          <xsd:enumeration value="User Guide"/>
          <xsd:enumeration value="SMS Info"/>
          <xsd:enumeration value="Pre Test"/>
          <xsd:enumeration value="Post Test"/>
          <xsd:enumeration value="In-Training Test"/>
          <xsd:enumeration value="SMS Quiz"/>
          <xsd:enumeration value="Module Test"/>
          <xsd:enumeration value="Final Test"/>
          <xsd:enumeration value="Solution Set"/>
        </xsd:restriction>
      </xsd:simpleType>
    </xsd:element>
    <xsd:element name="Version_x0020_No_x002e_" ma:index="9" nillable="true" ma:displayName="Version No." ma:decimals="2" ma:internalName="Version_x0020_No_x002e_">
      <xsd:simpleType>
        <xsd:restriction base="dms:Number"/>
      </xsd:simpleType>
    </xsd:element>
    <xsd:element name="Status" ma:index="10" nillable="true" ma:displayName="Status" ma:default="Not Started" ma:format="Dropdown" ma:internalName="Status">
      <xsd:simpleType>
        <xsd:restriction base="dms:Choice">
          <xsd:enumeration value="Not Started"/>
          <xsd:enumeration value="Authoring"/>
          <xsd:enumeration value="Internal SME Review"/>
          <xsd:enumeration value="External SME Review"/>
          <xsd:enumeration value="Author Review"/>
          <xsd:enumeration value="Content Team Review"/>
          <xsd:enumeration value="L&amp;D Head Review"/>
          <xsd:enumeration value="Published"/>
          <xsd:enumeration value="Archive"/>
        </xsd:restriction>
      </xsd:simpleType>
    </xsd:element>
    <xsd:element name="Sub_x0020_Status" ma:index="11" nillable="true" ma:displayName="Sub Status" ma:default="Pending" ma:format="Dropdown" ma:internalName="Sub_x0020_Status">
      <xsd:simpleType>
        <xsd:restriction base="dms:Choice">
          <xsd:enumeration value="Pending"/>
          <xsd:enumeration value="In Progress"/>
          <xsd:enumeration value="Completed"/>
          <xsd:enumeration value="Clarification"/>
          <xsd:enumeration value="Re-review"/>
        </xsd:restriction>
      </xsd:simpleType>
    </xsd:element>
    <xsd:element name="Comments" ma:index="12" nillable="true" ma:displayName="Comments" ma:internalName="Comments">
      <xsd:simpleType>
        <xsd:restriction base="dms:Note"/>
      </xsd:simpleType>
    </xsd:element>
    <xsd:element name="Assigned_x0020_To0" ma:index="13" nillable="true" ma:displayName="Assigned To" ma:list="UserInfo" ma:internalName="Assigned_x0020_To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4" nillable="true" ma:displayName="Author" ma:list="UserInfo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ternal_x0020_SME_x0020_Reviewer" ma:index="15" nillable="true" ma:displayName="Internal SME Reviewer" ma:list="UserInfo" ma:internalName="Internal_x0020_SME_x0020_Review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lanned_x0020_Start_x0020_Date" ma:index="16" nillable="true" ma:displayName="Planned Start Date" ma:format="DateOnly" ma:internalName="Planned_x0020_Start_x0020_Date">
      <xsd:simpleType>
        <xsd:restriction base="dms:DateTime"/>
      </xsd:simpleType>
    </xsd:element>
    <xsd:element name="Planned_x0020_Completion_x0020_Date" ma:index="17" nillable="true" ma:displayName="Planned Completion Date" ma:format="DateOnly" ma:internalName="Planned_x0020_Completion_x0020_Date">
      <xsd:simpleType>
        <xsd:restriction base="dms:DateTime"/>
      </xsd:simpleType>
    </xsd:element>
    <xsd:element name="Actual_x0020_Start_x0020_Date" ma:index="18" nillable="true" ma:displayName="Actual Start Date" ma:format="DateOnly" ma:internalName="Actual_x0020_Start_x0020_Date">
      <xsd:simpleType>
        <xsd:restriction base="dms:DateTime"/>
      </xsd:simpleType>
    </xsd:element>
    <xsd:element name="Actual_x0020_Completion_x0020_Date" ma:index="19" nillable="true" ma:displayName="Actual Completion Date" ma:format="DateOnly" ma:internalName="Actual_x0020_Comple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omments xmlns="ac8c5154-dc0f-4482-93f4-b39836147c85" xsi:nil="true"/>
    <Internal_x0020_SME_x0020_Reviewer xmlns="ac8c5154-dc0f-4482-93f4-b39836147c85">
      <UserInfo>
        <DisplayName>Elaiyaperumal Ponnusamy</DisplayName>
        <AccountId>566</AccountId>
        <AccountType/>
      </UserInfo>
    </Internal_x0020_SME_x0020_Reviewer>
    <Actual_x0020_Start_x0020_Date xmlns="ac8c5154-dc0f-4482-93f4-b39836147c85">2013-09-02T18:30:00+00:00</Actual_x0020_Start_x0020_Date>
    <Actual_x0020_Completion_x0020_Date xmlns="ac8c5154-dc0f-4482-93f4-b39836147c85">2013-09-08T18:30:00+00:00</Actual_x0020_Completion_x0020_Date>
    <Author0 xmlns="ac8c5154-dc0f-4482-93f4-b39836147c85">
      <UserInfo>
        <DisplayName>Amit Gouder</DisplayName>
        <AccountId>25</AccountId>
        <AccountType/>
      </UserInfo>
    </Author0>
    <Planned_x0020_Completion_x0020_Date xmlns="ac8c5154-dc0f-4482-93f4-b39836147c85">2013-09-05T18:30:00+00:00</Planned_x0020_Completion_x0020_Date>
    <Status xmlns="ac8c5154-dc0f-4482-93f4-b39836147c85">Internal SME Review</Status>
    <Assigned_x0020_To0 xmlns="ac8c5154-dc0f-4482-93f4-b39836147c85">
      <UserInfo>
        <DisplayName>Elaiyaperumal Ponnusamy</DisplayName>
        <AccountId>566</AccountId>
        <AccountType/>
      </UserInfo>
    </Assigned_x0020_To0>
    <Planned_x0020_Start_x0020_Date xmlns="ac8c5154-dc0f-4482-93f4-b39836147c85">2013-09-02T18:30:00+00:00</Planned_x0020_Start_x0020_Date>
    <Content_x0020_Type xmlns="ac8c5154-dc0f-4482-93f4-b39836147c85">PPT</Content_x0020_Type>
    <Version_x0020_No_x002e_ xmlns="ac8c5154-dc0f-4482-93f4-b39836147c85">2.1</Version_x0020_No_x002e_>
    <Sub_x0020_Status xmlns="ac8c5154-dc0f-4482-93f4-b39836147c85">Pending</Sub_x0020_Status>
  </documentManagement>
</p:properties>
</file>

<file path=customXml/itemProps1.xml><?xml version="1.0" encoding="utf-8"?>
<ds:datastoreItem xmlns:ds="http://schemas.openxmlformats.org/officeDocument/2006/customXml" ds:itemID="{F229D4CC-78BB-4056-ABFA-5E67D7EE3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8c5154-dc0f-4482-93f4-b39836147c8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8172E74-0FDA-4AAD-840A-1DC8DE2C03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7039C9-14B7-4A9F-A994-E88FB0272C8A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ac8c5154-dc0f-4482-93f4-b39836147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1682</TotalTime>
  <Words>455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   HYDRAULICS &amp; HYDRAULIC MACHINES</vt:lpstr>
      <vt:lpstr>Unit 4:           Impact of jet on CURVED vanes</vt:lpstr>
      <vt:lpstr>Learning Outcome </vt:lpstr>
      <vt:lpstr>Force exerted on a stationary curved vane by jet striking at the centre </vt:lpstr>
      <vt:lpstr>Force exerted on a stationary curved vane by jet striking tangentially at the tip </vt:lpstr>
      <vt:lpstr>Concept of Velocity triangle</vt:lpstr>
      <vt:lpstr>Work done by the jet on a curved vane</vt:lpstr>
      <vt:lpstr>Impact of jet on a series of curved vanes on a wheel</vt:lpstr>
      <vt:lpstr>Impact of jet on a series of curved vanes on a wheel</vt:lpstr>
      <vt:lpstr>Angular Momentum Principle</vt:lpstr>
      <vt:lpstr>Problems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Name</dc:title>
  <dc:creator>Viswanath Gangavaram</dc:creator>
  <cp:lastModifiedBy>Ashwitha Darpan</cp:lastModifiedBy>
  <cp:revision>260</cp:revision>
  <dcterms:created xsi:type="dcterms:W3CDTF">2014-07-15T10:08:24Z</dcterms:created>
  <dcterms:modified xsi:type="dcterms:W3CDTF">2021-09-10T09:57:35Z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0x010100CB604D22444460409AF20E1B8DEF6BDD</vt:lpwstr>
  </property>
</Properties>
</file>